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48CDF34-457F-4BBD-9648-302704C6DCA8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E638CCC-F3F5-4F92-8402-941D8EC9E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CDF34-457F-4BBD-9648-302704C6DCA8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638CCC-F3F5-4F92-8402-941D8EC9E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48CDF34-457F-4BBD-9648-302704C6DCA8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E638CCC-F3F5-4F92-8402-941D8EC9E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CDF34-457F-4BBD-9648-302704C6DCA8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638CCC-F3F5-4F92-8402-941D8EC9E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48CDF34-457F-4BBD-9648-302704C6DCA8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E638CCC-F3F5-4F92-8402-941D8EC9E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CDF34-457F-4BBD-9648-302704C6DCA8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638CCC-F3F5-4F92-8402-941D8EC9E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CDF34-457F-4BBD-9648-302704C6DCA8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638CCC-F3F5-4F92-8402-941D8EC9E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CDF34-457F-4BBD-9648-302704C6DCA8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638CCC-F3F5-4F92-8402-941D8EC9E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48CDF34-457F-4BBD-9648-302704C6DCA8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638CCC-F3F5-4F92-8402-941D8EC9E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CDF34-457F-4BBD-9648-302704C6DCA8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638CCC-F3F5-4F92-8402-941D8EC9E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CDF34-457F-4BBD-9648-302704C6DCA8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638CCC-F3F5-4F92-8402-941D8EC9E8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48CDF34-457F-4BBD-9648-302704C6DCA8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E638CCC-F3F5-4F92-8402-941D8EC9E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4786322"/>
            <a:ext cx="6000792" cy="86621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Аксёнов Сергей Борисович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C:\Users\Сергей\Desktop\155868983296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357166"/>
            <a:ext cx="240982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chemeClr val="tx1"/>
                </a:solidFill>
              </a:rPr>
              <a:t>Образование</a:t>
            </a:r>
            <a:endParaRPr lang="ru-RU" u="sng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Шарьинское</a:t>
            </a:r>
            <a:r>
              <a:rPr lang="ru-RU" dirty="0" smtClean="0"/>
              <a:t> педучилище – 1985г (Костромская область)</a:t>
            </a:r>
          </a:p>
          <a:p>
            <a:r>
              <a:rPr lang="ru-RU" dirty="0" smtClean="0"/>
              <a:t>ЯГПИ – 1992г (Ярославский педагогический институт)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u="sng" dirty="0" smtClean="0">
                <a:solidFill>
                  <a:schemeClr val="tx1"/>
                </a:solidFill>
              </a:rPr>
              <a:t>стаж</a:t>
            </a:r>
            <a:endParaRPr lang="ru-RU" b="0" u="sng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Трудовая деятельность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Общий -34 года</a:t>
            </a:r>
          </a:p>
          <a:p>
            <a:r>
              <a:rPr lang="ru-RU" dirty="0" smtClean="0"/>
              <a:t>Педагогический -33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20040"/>
            <a:ext cx="7199214" cy="5394976"/>
          </a:xfrm>
        </p:spPr>
        <p:txBody>
          <a:bodyPr>
            <a:normAutofit fontScale="90000"/>
          </a:bodyPr>
          <a:lstStyle/>
          <a:p>
            <a:r>
              <a:rPr lang="ru-RU" sz="2000" b="0" dirty="0" smtClean="0">
                <a:solidFill>
                  <a:schemeClr val="tx1"/>
                </a:solidFill>
              </a:rPr>
              <a:t/>
            </a:r>
            <a:br>
              <a:rPr lang="ru-RU" sz="2000" b="0" dirty="0" smtClean="0">
                <a:solidFill>
                  <a:schemeClr val="tx1"/>
                </a:solidFill>
              </a:rPr>
            </a:br>
            <a:r>
              <a:rPr lang="ru-RU" sz="2000" b="0" dirty="0" smtClean="0">
                <a:solidFill>
                  <a:schemeClr val="tx1"/>
                </a:solidFill>
              </a:rPr>
              <a:t/>
            </a:r>
            <a:br>
              <a:rPr lang="ru-RU" sz="2000" b="0" dirty="0" smtClean="0">
                <a:solidFill>
                  <a:schemeClr val="tx1"/>
                </a:solidFill>
              </a:rPr>
            </a:br>
            <a:r>
              <a:rPr lang="ru-RU" sz="2000" b="0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</a:t>
            </a:r>
            <a:br>
              <a:rPr lang="ru-RU" sz="2000" b="0" dirty="0" smtClean="0">
                <a:solidFill>
                  <a:schemeClr val="tx1"/>
                </a:solidFill>
              </a:rPr>
            </a:br>
            <a:r>
              <a:rPr lang="ru-RU" sz="2000" b="0" dirty="0" smtClean="0">
                <a:solidFill>
                  <a:schemeClr val="tx1"/>
                </a:solidFill>
              </a:rPr>
              <a:t/>
            </a:r>
            <a:br>
              <a:rPr lang="ru-RU" sz="2000" b="0" dirty="0" smtClean="0">
                <a:solidFill>
                  <a:schemeClr val="tx1"/>
                </a:solidFill>
              </a:rPr>
            </a:br>
            <a:r>
              <a:rPr lang="ru-RU" sz="2000" b="0" dirty="0" smtClean="0">
                <a:solidFill>
                  <a:schemeClr val="tx1"/>
                </a:solidFill>
              </a:rPr>
              <a:t/>
            </a:r>
            <a:br>
              <a:rPr lang="ru-RU" sz="2000" b="0" dirty="0" smtClean="0">
                <a:solidFill>
                  <a:schemeClr val="tx1"/>
                </a:solidFill>
              </a:rPr>
            </a:br>
            <a:r>
              <a:rPr lang="ru-RU" sz="2000" b="0" dirty="0" smtClean="0">
                <a:solidFill>
                  <a:schemeClr val="tx1"/>
                </a:solidFill>
              </a:rPr>
              <a:t/>
            </a:r>
            <a:br>
              <a:rPr lang="ru-RU" sz="2000" b="0" dirty="0" smtClean="0">
                <a:solidFill>
                  <a:schemeClr val="tx1"/>
                </a:solidFill>
              </a:rPr>
            </a:br>
            <a:r>
              <a:rPr lang="en-US" sz="2000" b="0" dirty="0" smtClean="0">
                <a:solidFill>
                  <a:schemeClr val="tx1"/>
                </a:solidFill>
              </a:rPr>
              <a:t>                                  </a:t>
            </a:r>
            <a:r>
              <a:rPr lang="ru-RU" sz="2000" b="0" dirty="0" smtClean="0">
                <a:solidFill>
                  <a:schemeClr val="tx1"/>
                </a:solidFill>
              </a:rPr>
              <a:t/>
            </a:r>
            <a:br>
              <a:rPr lang="ru-RU" sz="2000" b="0" dirty="0" smtClean="0">
                <a:solidFill>
                  <a:schemeClr val="tx1"/>
                </a:solidFill>
              </a:rPr>
            </a:br>
            <a:r>
              <a:rPr lang="ru-RU" sz="2000" b="0" dirty="0" smtClean="0">
                <a:solidFill>
                  <a:schemeClr val="tx1"/>
                </a:solidFill>
              </a:rPr>
              <a:t>                                 </a:t>
            </a:r>
            <a:br>
              <a:rPr lang="ru-RU" sz="2000" b="0" dirty="0" smtClean="0">
                <a:solidFill>
                  <a:schemeClr val="tx1"/>
                </a:solidFill>
              </a:rPr>
            </a:br>
            <a:r>
              <a:rPr lang="ru-RU" sz="2000" b="0" dirty="0" smtClean="0">
                <a:solidFill>
                  <a:schemeClr val="tx1"/>
                </a:solidFill>
              </a:rPr>
              <a:t/>
            </a:r>
            <a:br>
              <a:rPr lang="ru-RU" sz="2000" b="0" dirty="0" smtClean="0">
                <a:solidFill>
                  <a:schemeClr val="tx1"/>
                </a:solidFill>
              </a:rPr>
            </a:br>
            <a:r>
              <a:rPr lang="ru-RU" sz="2000" b="0" dirty="0" smtClean="0">
                <a:solidFill>
                  <a:schemeClr val="tx1"/>
                </a:solidFill>
              </a:rPr>
              <a:t/>
            </a:r>
            <a:br>
              <a:rPr lang="ru-RU" sz="2000" b="0" dirty="0" smtClean="0">
                <a:solidFill>
                  <a:schemeClr val="tx1"/>
                </a:solidFill>
              </a:rPr>
            </a:br>
            <a:r>
              <a:rPr lang="ru-RU" sz="2000" b="0" dirty="0" smtClean="0">
                <a:solidFill>
                  <a:schemeClr val="tx1"/>
                </a:solidFill>
              </a:rPr>
              <a:t/>
            </a:r>
            <a:br>
              <a:rPr lang="ru-RU" sz="2000" b="0" dirty="0" smtClean="0">
                <a:solidFill>
                  <a:schemeClr val="tx1"/>
                </a:solidFill>
              </a:rPr>
            </a:br>
            <a:r>
              <a:rPr lang="ru-RU" sz="2000" b="0" dirty="0" smtClean="0">
                <a:solidFill>
                  <a:schemeClr val="tx1"/>
                </a:solidFill>
              </a:rPr>
              <a:t/>
            </a:r>
            <a:br>
              <a:rPr lang="ru-RU" sz="2000" b="0" dirty="0" smtClean="0">
                <a:solidFill>
                  <a:schemeClr val="tx1"/>
                </a:solidFill>
              </a:rPr>
            </a:br>
            <a:r>
              <a:rPr lang="ru-RU" sz="2000" b="0" dirty="0" smtClean="0">
                <a:solidFill>
                  <a:schemeClr val="tx1"/>
                </a:solidFill>
              </a:rPr>
              <a:t/>
            </a:r>
            <a:br>
              <a:rPr lang="ru-RU" sz="2000" b="0" dirty="0" smtClean="0">
                <a:solidFill>
                  <a:schemeClr val="tx1"/>
                </a:solidFill>
              </a:rPr>
            </a:br>
            <a:r>
              <a:rPr lang="ru-RU" sz="2000" b="0" dirty="0" smtClean="0">
                <a:solidFill>
                  <a:schemeClr val="tx1"/>
                </a:solidFill>
              </a:rPr>
              <a:t/>
            </a:r>
            <a:br>
              <a:rPr lang="ru-RU" sz="2000" b="0" dirty="0" smtClean="0">
                <a:solidFill>
                  <a:schemeClr val="tx1"/>
                </a:solidFill>
              </a:rPr>
            </a:br>
            <a:r>
              <a:rPr lang="ru-RU" sz="2000" b="0" dirty="0" smtClean="0">
                <a:solidFill>
                  <a:schemeClr val="tx1"/>
                </a:solidFill>
              </a:rPr>
              <a:t/>
            </a:r>
            <a:br>
              <a:rPr lang="ru-RU" sz="2000" b="0" dirty="0" smtClean="0">
                <a:solidFill>
                  <a:schemeClr val="tx1"/>
                </a:solidFill>
              </a:rPr>
            </a:br>
            <a:r>
              <a:rPr lang="ru-RU" sz="2000" b="0" dirty="0" smtClean="0">
                <a:solidFill>
                  <a:schemeClr val="tx1"/>
                </a:solidFill>
              </a:rPr>
              <a:t/>
            </a:r>
            <a:br>
              <a:rPr lang="ru-RU" sz="2000" b="0" dirty="0" smtClean="0">
                <a:solidFill>
                  <a:schemeClr val="tx1"/>
                </a:solidFill>
              </a:rPr>
            </a:br>
            <a:r>
              <a:rPr lang="ru-RU" sz="2000" b="0" dirty="0" smtClean="0">
                <a:solidFill>
                  <a:schemeClr val="tx1"/>
                </a:solidFill>
              </a:rPr>
              <a:t/>
            </a:r>
            <a:br>
              <a:rPr lang="ru-RU" sz="2000" b="0" dirty="0" smtClean="0">
                <a:solidFill>
                  <a:schemeClr val="tx1"/>
                </a:solidFill>
              </a:rPr>
            </a:br>
            <a:r>
              <a:rPr lang="ru-RU" sz="2000" b="0" dirty="0" smtClean="0">
                <a:solidFill>
                  <a:schemeClr val="tx1"/>
                </a:solidFill>
              </a:rPr>
              <a:t/>
            </a:r>
            <a:br>
              <a:rPr lang="ru-RU" sz="2000" b="0" dirty="0" smtClean="0">
                <a:solidFill>
                  <a:schemeClr val="tx1"/>
                </a:solidFill>
              </a:rPr>
            </a:br>
            <a:r>
              <a:rPr lang="ru-RU" sz="2000" b="0" dirty="0" smtClean="0">
                <a:solidFill>
                  <a:schemeClr val="tx1"/>
                </a:solidFill>
              </a:rPr>
              <a:t>                           </a:t>
            </a:r>
            <a:br>
              <a:rPr lang="ru-RU" sz="2000" b="0" dirty="0" smtClean="0">
                <a:solidFill>
                  <a:schemeClr val="tx1"/>
                </a:solidFill>
              </a:rPr>
            </a:br>
            <a:r>
              <a:rPr lang="ru-RU" sz="2000" b="0" dirty="0" smtClean="0">
                <a:solidFill>
                  <a:schemeClr val="tx1"/>
                </a:solidFill>
              </a:rPr>
              <a:t/>
            </a:r>
            <a:br>
              <a:rPr lang="ru-RU" sz="2000" b="0" dirty="0" smtClean="0">
                <a:solidFill>
                  <a:schemeClr val="tx1"/>
                </a:solidFill>
              </a:rPr>
            </a:br>
            <a:r>
              <a:rPr lang="ru-RU" sz="2000" b="0" dirty="0" smtClean="0">
                <a:solidFill>
                  <a:schemeClr val="tx1"/>
                </a:solidFill>
              </a:rPr>
              <a:t/>
            </a:r>
            <a:br>
              <a:rPr lang="ru-RU" sz="2000" b="0" dirty="0" smtClean="0">
                <a:solidFill>
                  <a:schemeClr val="tx1"/>
                </a:solidFill>
              </a:rPr>
            </a:br>
            <a:r>
              <a:rPr lang="ru-RU" sz="2000" b="0" dirty="0" smtClean="0">
                <a:solidFill>
                  <a:schemeClr val="tx1"/>
                </a:solidFill>
              </a:rPr>
              <a:t/>
            </a:r>
            <a:br>
              <a:rPr lang="ru-RU" sz="2000" b="0" dirty="0" smtClean="0">
                <a:solidFill>
                  <a:schemeClr val="tx1"/>
                </a:solidFill>
              </a:rPr>
            </a:br>
            <a:r>
              <a:rPr lang="ru-RU" sz="2000" b="0" dirty="0" smtClean="0">
                <a:solidFill>
                  <a:schemeClr val="tx1"/>
                </a:solidFill>
              </a:rPr>
              <a:t/>
            </a:r>
            <a:br>
              <a:rPr lang="ru-RU" sz="2000" b="0" dirty="0" smtClean="0">
                <a:solidFill>
                  <a:schemeClr val="tx1"/>
                </a:solidFill>
              </a:rPr>
            </a:br>
            <a:r>
              <a:rPr lang="ru-RU" sz="2000" b="0" dirty="0" smtClean="0">
                <a:solidFill>
                  <a:schemeClr val="tx1"/>
                </a:solidFill>
              </a:rPr>
              <a:t/>
            </a:r>
            <a:br>
              <a:rPr lang="ru-RU" sz="2000" b="0" dirty="0" smtClean="0">
                <a:solidFill>
                  <a:schemeClr val="tx1"/>
                </a:solidFill>
              </a:rPr>
            </a:br>
            <a:r>
              <a:rPr lang="ru-RU" sz="2000" b="0" dirty="0" smtClean="0">
                <a:solidFill>
                  <a:schemeClr val="tx1"/>
                </a:solidFill>
              </a:rPr>
              <a:t/>
            </a:r>
            <a:br>
              <a:rPr lang="ru-RU" sz="2000" b="0" dirty="0" smtClean="0">
                <a:solidFill>
                  <a:schemeClr val="tx1"/>
                </a:solidFill>
              </a:rPr>
            </a:br>
            <a:r>
              <a:rPr lang="ru-RU" sz="2000" b="0" dirty="0" smtClean="0">
                <a:solidFill>
                  <a:schemeClr val="tx1"/>
                </a:solidFill>
              </a:rPr>
              <a:t>                   </a:t>
            </a:r>
            <a:r>
              <a:rPr lang="en-US" sz="2000" b="0" dirty="0" smtClean="0">
                <a:solidFill>
                  <a:schemeClr val="tx1"/>
                </a:solidFill>
              </a:rPr>
              <a:t/>
            </a:r>
            <a:br>
              <a:rPr lang="en-US" sz="2000" b="0" dirty="0" smtClean="0">
                <a:solidFill>
                  <a:schemeClr val="tx1"/>
                </a:solidFill>
              </a:rPr>
            </a:br>
            <a:r>
              <a:rPr lang="en-US" sz="2000" b="0" dirty="0" smtClean="0">
                <a:solidFill>
                  <a:schemeClr val="tx1"/>
                </a:solidFill>
              </a:rPr>
              <a:t/>
            </a:r>
            <a:br>
              <a:rPr lang="en-US" sz="2000" b="0" dirty="0" smtClean="0">
                <a:solidFill>
                  <a:schemeClr val="tx1"/>
                </a:solidFill>
              </a:rPr>
            </a:br>
            <a:r>
              <a:rPr lang="ru-RU" sz="2000" b="0" dirty="0" smtClean="0">
                <a:solidFill>
                  <a:schemeClr val="tx1"/>
                </a:solidFill>
              </a:rPr>
              <a:t/>
            </a:r>
            <a:br>
              <a:rPr lang="ru-RU" sz="2000" b="0" dirty="0" smtClean="0">
                <a:solidFill>
                  <a:schemeClr val="tx1"/>
                </a:solidFill>
              </a:rPr>
            </a:br>
            <a:r>
              <a:rPr lang="ru-RU" sz="2000" b="0" dirty="0" smtClean="0">
                <a:solidFill>
                  <a:schemeClr val="tx1"/>
                </a:solidFill>
              </a:rPr>
              <a:t/>
            </a:r>
            <a:br>
              <a:rPr lang="ru-RU" sz="2000" b="0" dirty="0" smtClean="0">
                <a:solidFill>
                  <a:schemeClr val="tx1"/>
                </a:solidFill>
              </a:rPr>
            </a:br>
            <a:r>
              <a:rPr lang="ru-RU" sz="2000" b="0" dirty="0" smtClean="0">
                <a:solidFill>
                  <a:schemeClr val="tx1"/>
                </a:solidFill>
              </a:rPr>
              <a:t/>
            </a:r>
            <a:br>
              <a:rPr lang="ru-RU" sz="2000" b="0" dirty="0" smtClean="0">
                <a:solidFill>
                  <a:schemeClr val="tx1"/>
                </a:solidFill>
              </a:rPr>
            </a:br>
            <a:r>
              <a:rPr lang="ru-RU" sz="2000" b="0" smtClean="0">
                <a:solidFill>
                  <a:schemeClr val="tx1"/>
                </a:solidFill>
              </a:rPr>
              <a:t/>
            </a:r>
            <a:br>
              <a:rPr lang="ru-RU" sz="2000" b="0" smtClean="0">
                <a:solidFill>
                  <a:schemeClr val="tx1"/>
                </a:solidFill>
              </a:rPr>
            </a:br>
            <a:r>
              <a:rPr lang="ru-RU" sz="2000" b="0" smtClean="0">
                <a:solidFill>
                  <a:schemeClr val="tx1"/>
                </a:solidFill>
              </a:rPr>
              <a:t>                                 </a:t>
            </a:r>
            <a:r>
              <a:rPr lang="ru-RU" sz="2000" u="sng" dirty="0" smtClean="0">
                <a:solidFill>
                  <a:schemeClr val="tx1"/>
                </a:solidFill>
              </a:rPr>
              <a:t>Место работы</a:t>
            </a:r>
            <a:r>
              <a:rPr lang="en-US" sz="2800" dirty="0" smtClean="0">
                <a:solidFill>
                  <a:schemeClr val="tx1"/>
                </a:solidFill>
              </a:rPr>
              <a:t>: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000" b="0" dirty="0" err="1" smtClean="0">
                <a:solidFill>
                  <a:schemeClr val="tx1"/>
                </a:solidFill>
              </a:rPr>
              <a:t>моу</a:t>
            </a:r>
            <a:r>
              <a:rPr lang="ru-RU" sz="2000" b="0" dirty="0" smtClean="0">
                <a:solidFill>
                  <a:schemeClr val="tx1"/>
                </a:solidFill>
              </a:rPr>
              <a:t> сш№7 имени адмирала ф.ф.Ушакова с 1990 года</a:t>
            </a:r>
            <a:br>
              <a:rPr lang="ru-RU" sz="2000" b="0" dirty="0" smtClean="0">
                <a:solidFill>
                  <a:schemeClr val="tx1"/>
                </a:solidFill>
              </a:rPr>
            </a:br>
            <a:r>
              <a:rPr lang="ru-RU" sz="2000" b="0" u="sng" dirty="0" smtClean="0">
                <a:solidFill>
                  <a:schemeClr val="tx1"/>
                </a:solidFill>
              </a:rPr>
              <a:t/>
            </a:r>
            <a:br>
              <a:rPr lang="ru-RU" sz="2000" b="0" u="sng" dirty="0" smtClean="0">
                <a:solidFill>
                  <a:schemeClr val="tx1"/>
                </a:solidFill>
              </a:rPr>
            </a:br>
            <a:r>
              <a:rPr lang="en-US" sz="2000" b="0" dirty="0" smtClean="0">
                <a:solidFill>
                  <a:schemeClr val="tx1"/>
                </a:solidFill>
              </a:rPr>
              <a:t>                                   </a:t>
            </a:r>
            <a:r>
              <a:rPr lang="ru-RU" sz="2000" b="0" u="sng" dirty="0" err="1" smtClean="0">
                <a:solidFill>
                  <a:schemeClr val="tx1"/>
                </a:solidFill>
              </a:rPr>
              <a:t>Должнолсть</a:t>
            </a:r>
            <a:r>
              <a:rPr lang="en-US" sz="2000" b="0" u="sng" dirty="0" smtClean="0">
                <a:solidFill>
                  <a:schemeClr val="tx1"/>
                </a:solidFill>
              </a:rPr>
              <a:t>:</a:t>
            </a:r>
            <a:r>
              <a:rPr lang="ru-RU" sz="2000" b="0" dirty="0" smtClean="0">
                <a:solidFill>
                  <a:schemeClr val="tx1"/>
                </a:solidFill>
              </a:rPr>
              <a:t/>
            </a:r>
            <a:br>
              <a:rPr lang="ru-RU" sz="2000" b="0" dirty="0" smtClean="0">
                <a:solidFill>
                  <a:schemeClr val="tx1"/>
                </a:solidFill>
              </a:rPr>
            </a:br>
            <a:r>
              <a:rPr lang="en-US" sz="2000" b="0" dirty="0" smtClean="0">
                <a:solidFill>
                  <a:schemeClr val="tx1"/>
                </a:solidFill>
              </a:rPr>
              <a:t>                     </a:t>
            </a:r>
            <a:r>
              <a:rPr lang="ru-RU" sz="2000" b="0" dirty="0" smtClean="0">
                <a:solidFill>
                  <a:schemeClr val="tx1"/>
                </a:solidFill>
              </a:rPr>
              <a:t>учитель физической культуры</a:t>
            </a:r>
            <a:br>
              <a:rPr lang="ru-RU" sz="2000" b="0" dirty="0" smtClean="0">
                <a:solidFill>
                  <a:schemeClr val="tx1"/>
                </a:solidFill>
              </a:rPr>
            </a:br>
            <a:r>
              <a:rPr lang="ru-RU" sz="2000" b="0" dirty="0" smtClean="0">
                <a:solidFill>
                  <a:schemeClr val="tx1"/>
                </a:solidFill>
              </a:rPr>
              <a:t/>
            </a:r>
            <a:br>
              <a:rPr lang="ru-RU" sz="2000" b="0" dirty="0" smtClean="0">
                <a:solidFill>
                  <a:schemeClr val="tx1"/>
                </a:solidFill>
              </a:rPr>
            </a:br>
            <a:r>
              <a:rPr lang="en-US" sz="2000" b="0" dirty="0" smtClean="0">
                <a:solidFill>
                  <a:schemeClr val="tx1"/>
                </a:solidFill>
              </a:rPr>
              <a:t>                                    </a:t>
            </a:r>
            <a:r>
              <a:rPr lang="ru-RU" sz="2000" b="0" u="sng" dirty="0" smtClean="0">
                <a:solidFill>
                  <a:schemeClr val="tx1"/>
                </a:solidFill>
              </a:rPr>
              <a:t>Категория</a:t>
            </a:r>
            <a:r>
              <a:rPr lang="en-US" sz="2000" b="0" dirty="0" smtClean="0">
                <a:solidFill>
                  <a:schemeClr val="tx1"/>
                </a:solidFill>
              </a:rPr>
              <a:t>: </a:t>
            </a:r>
            <a:r>
              <a:rPr lang="ru-RU" sz="2000" b="0" dirty="0" smtClean="0">
                <a:solidFill>
                  <a:schemeClr val="tx1"/>
                </a:solidFill>
              </a:rPr>
              <a:t/>
            </a:r>
            <a:br>
              <a:rPr lang="ru-RU" sz="2000" b="0" dirty="0" smtClean="0">
                <a:solidFill>
                  <a:schemeClr val="tx1"/>
                </a:solidFill>
              </a:rPr>
            </a:br>
            <a:r>
              <a:rPr lang="ru-RU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smtClean="0">
                <a:solidFill>
                  <a:schemeClr val="tx1"/>
                </a:solidFill>
              </a:rPr>
              <a:t>                                     </a:t>
            </a:r>
            <a:r>
              <a:rPr lang="ru-RU" sz="2000" b="0" dirty="0" smtClean="0">
                <a:solidFill>
                  <a:schemeClr val="tx1"/>
                </a:solidFill>
              </a:rPr>
              <a:t>высшая</a:t>
            </a:r>
            <a:br>
              <a:rPr lang="ru-RU" sz="2000" b="0" dirty="0" smtClean="0">
                <a:solidFill>
                  <a:schemeClr val="tx1"/>
                </a:solidFill>
              </a:rPr>
            </a:br>
            <a:r>
              <a:rPr lang="ru-RU" sz="2000" b="0" dirty="0" smtClean="0">
                <a:solidFill>
                  <a:schemeClr val="tx1"/>
                </a:solidFill>
              </a:rPr>
              <a:t/>
            </a:r>
            <a:br>
              <a:rPr lang="ru-RU" sz="2000" b="0" dirty="0" smtClean="0">
                <a:solidFill>
                  <a:schemeClr val="tx1"/>
                </a:solidFill>
              </a:rPr>
            </a:br>
            <a:r>
              <a:rPr lang="ru-RU" sz="2000" b="0" dirty="0" smtClean="0">
                <a:solidFill>
                  <a:schemeClr val="tx1"/>
                </a:solidFill>
              </a:rPr>
              <a:t>     Региональный эксперт по аттестации педагогов</a:t>
            </a:r>
            <a:br>
              <a:rPr lang="ru-RU" sz="2000" b="0" dirty="0" smtClean="0">
                <a:solidFill>
                  <a:schemeClr val="tx1"/>
                </a:solidFill>
              </a:rPr>
            </a:br>
            <a:r>
              <a:rPr lang="ru-RU" sz="2000" b="0" dirty="0" smtClean="0">
                <a:solidFill>
                  <a:schemeClr val="tx1"/>
                </a:solidFill>
              </a:rPr>
              <a:t> </a:t>
            </a:r>
            <a:br>
              <a:rPr lang="ru-RU" sz="2000" b="0" dirty="0" smtClean="0">
                <a:solidFill>
                  <a:schemeClr val="tx1"/>
                </a:solidFill>
              </a:rPr>
            </a:br>
            <a:r>
              <a:rPr lang="ru-RU" sz="2000" b="0" dirty="0" smtClean="0">
                <a:solidFill>
                  <a:schemeClr val="tx1"/>
                </a:solidFill>
              </a:rPr>
              <a:t>               Спортивный судья – первой категории</a:t>
            </a:r>
            <a:br>
              <a:rPr lang="ru-RU" sz="2000" b="0" dirty="0" smtClean="0">
                <a:solidFill>
                  <a:schemeClr val="tx1"/>
                </a:solidFill>
              </a:rPr>
            </a:br>
            <a:r>
              <a:rPr lang="en-US" sz="2000" b="0" dirty="0" smtClean="0">
                <a:solidFill>
                  <a:schemeClr val="tx1"/>
                </a:solidFill>
              </a:rPr>
              <a:t/>
            </a:r>
            <a:br>
              <a:rPr lang="en-US" sz="2000" b="0" dirty="0" smtClean="0">
                <a:solidFill>
                  <a:schemeClr val="tx1"/>
                </a:solidFill>
              </a:rPr>
            </a:br>
            <a:r>
              <a:rPr lang="ru-RU" sz="2000" b="0" dirty="0" smtClean="0">
                <a:solidFill>
                  <a:schemeClr val="tx1"/>
                </a:solidFill>
              </a:rPr>
              <a:t/>
            </a:r>
            <a:br>
              <a:rPr lang="ru-RU" sz="2000" b="0" dirty="0" smtClean="0">
                <a:solidFill>
                  <a:schemeClr val="tx1"/>
                </a:solidFill>
              </a:rPr>
            </a:br>
            <a:r>
              <a:rPr lang="ru-RU" sz="2000" b="0" dirty="0" smtClean="0">
                <a:solidFill>
                  <a:schemeClr val="tx1"/>
                </a:solidFill>
              </a:rPr>
              <a:t/>
            </a:r>
            <a:br>
              <a:rPr lang="ru-RU" sz="2000" b="0" dirty="0" smtClean="0">
                <a:solidFill>
                  <a:schemeClr val="tx1"/>
                </a:solidFill>
              </a:rPr>
            </a:br>
            <a:r>
              <a:rPr lang="ru-RU" sz="2000" b="0" dirty="0" smtClean="0">
                <a:solidFill>
                  <a:schemeClr val="tx1"/>
                </a:solidFill>
              </a:rPr>
              <a:t/>
            </a:r>
            <a:br>
              <a:rPr lang="ru-RU" sz="2000" b="0" dirty="0" smtClean="0">
                <a:solidFill>
                  <a:schemeClr val="tx1"/>
                </a:solidFill>
              </a:rPr>
            </a:b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323538"/>
          </a:xfrm>
        </p:spPr>
        <p:txBody>
          <a:bodyPr>
            <a:normAutofit/>
          </a:bodyPr>
          <a:lstStyle/>
          <a:p>
            <a:r>
              <a:rPr lang="ru-RU" sz="2400" u="sng" dirty="0" smtClean="0">
                <a:solidFill>
                  <a:schemeClr val="tx1"/>
                </a:solidFill>
              </a:rPr>
              <a:t> </a:t>
            </a:r>
            <a:r>
              <a:rPr lang="ru-RU" sz="2400" u="sng" dirty="0" smtClean="0">
                <a:solidFill>
                  <a:schemeClr val="tx1"/>
                </a:solidFill>
              </a:rPr>
              <a:t>Повышение квалификации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b="0" dirty="0" smtClean="0">
                <a:solidFill>
                  <a:schemeClr val="tx1"/>
                </a:solidFill>
              </a:rPr>
              <a:t>-</a:t>
            </a:r>
            <a:r>
              <a:rPr lang="ru-RU" sz="1400" b="0" dirty="0" smtClean="0">
                <a:solidFill>
                  <a:schemeClr val="tx1"/>
                </a:solidFill>
              </a:rPr>
              <a:t>Всероссийское тестирование педагогов в соответствии с требованиями </a:t>
            </a:r>
            <a:r>
              <a:rPr lang="ru-RU" sz="1400" b="0" dirty="0" err="1" smtClean="0">
                <a:solidFill>
                  <a:schemeClr val="tx1"/>
                </a:solidFill>
              </a:rPr>
              <a:t>прфессионального</a:t>
            </a:r>
            <a:r>
              <a:rPr lang="ru-RU" sz="1400" b="0" dirty="0" smtClean="0">
                <a:solidFill>
                  <a:schemeClr val="tx1"/>
                </a:solidFill>
              </a:rPr>
              <a:t> стандарта и ФГОС (Диплом</a:t>
            </a:r>
            <a:r>
              <a:rPr lang="ru-RU" sz="1400" dirty="0" smtClean="0">
                <a:solidFill>
                  <a:schemeClr val="tx1"/>
                </a:solidFill>
              </a:rPr>
              <a:t>).</a:t>
            </a:r>
            <a:r>
              <a:rPr lang="ru-RU" sz="1400" u="sng" dirty="0" smtClean="0">
                <a:solidFill>
                  <a:schemeClr val="tx1"/>
                </a:solidFill>
              </a:rPr>
              <a:t/>
            </a:r>
            <a:br>
              <a:rPr lang="ru-RU" sz="1400" u="sng" dirty="0" smtClean="0">
                <a:solidFill>
                  <a:schemeClr val="tx1"/>
                </a:solidFill>
              </a:rPr>
            </a:br>
            <a:r>
              <a:rPr lang="ru-RU" sz="1400" u="sng" dirty="0" smtClean="0">
                <a:solidFill>
                  <a:schemeClr val="tx1"/>
                </a:solidFill>
              </a:rPr>
              <a:t>-</a:t>
            </a:r>
            <a:r>
              <a:rPr lang="ru-RU" sz="1400" b="0" dirty="0" smtClean="0">
                <a:solidFill>
                  <a:schemeClr val="tx1"/>
                </a:solidFill>
              </a:rPr>
              <a:t>Высшая школа делового администрирования по программе (оказание первой помощи) г.Екатеринбург -72 часа</a:t>
            </a:r>
            <a:br>
              <a:rPr lang="ru-RU" sz="1400" b="0" dirty="0" smtClean="0">
                <a:solidFill>
                  <a:schemeClr val="tx1"/>
                </a:solidFill>
              </a:rPr>
            </a:br>
            <a:r>
              <a:rPr lang="ru-RU" sz="1400" b="0" dirty="0" smtClean="0">
                <a:solidFill>
                  <a:schemeClr val="tx1"/>
                </a:solidFill>
              </a:rPr>
              <a:t/>
            </a:r>
            <a:br>
              <a:rPr lang="ru-RU" sz="1400" b="0" dirty="0" smtClean="0">
                <a:solidFill>
                  <a:schemeClr val="tx1"/>
                </a:solidFill>
              </a:rPr>
            </a:br>
            <a:r>
              <a:rPr lang="ru-RU" sz="1400" u="sng" dirty="0" smtClean="0">
                <a:solidFill>
                  <a:schemeClr val="tx1"/>
                </a:solidFill>
              </a:rPr>
              <a:t/>
            </a:r>
            <a:br>
              <a:rPr lang="ru-RU" sz="1400" u="sng" dirty="0" smtClean="0">
                <a:solidFill>
                  <a:schemeClr val="tx1"/>
                </a:solidFill>
              </a:rPr>
            </a:br>
            <a:r>
              <a:rPr lang="ru-RU" sz="1400" u="sng" dirty="0" smtClean="0">
                <a:solidFill>
                  <a:schemeClr val="tx1"/>
                </a:solidFill>
              </a:rPr>
              <a:t/>
            </a:r>
            <a:br>
              <a:rPr lang="ru-RU" sz="1400" u="sng" dirty="0" smtClean="0">
                <a:solidFill>
                  <a:schemeClr val="tx1"/>
                </a:solidFill>
              </a:rPr>
            </a:br>
            <a:r>
              <a:rPr lang="ru-RU" sz="1400" u="sng" dirty="0" smtClean="0">
                <a:solidFill>
                  <a:schemeClr val="tx1"/>
                </a:solidFill>
              </a:rPr>
              <a:t/>
            </a:r>
            <a:br>
              <a:rPr lang="ru-RU" sz="1400" u="sng" dirty="0" smtClean="0">
                <a:solidFill>
                  <a:schemeClr val="tx1"/>
                </a:solidFill>
              </a:rPr>
            </a:br>
            <a:r>
              <a:rPr lang="ru-RU" sz="1400" u="sng" dirty="0" smtClean="0">
                <a:solidFill>
                  <a:schemeClr val="tx1"/>
                </a:solidFill>
              </a:rPr>
              <a:t/>
            </a:r>
            <a:br>
              <a:rPr lang="ru-RU" sz="1400" u="sng" dirty="0" smtClean="0">
                <a:solidFill>
                  <a:schemeClr val="tx1"/>
                </a:solidFill>
              </a:rPr>
            </a:br>
            <a:r>
              <a:rPr lang="ru-RU" sz="1400" u="sng" dirty="0" smtClean="0">
                <a:solidFill>
                  <a:schemeClr val="tx1"/>
                </a:solidFill>
              </a:rPr>
              <a:t/>
            </a:r>
            <a:br>
              <a:rPr lang="ru-RU" sz="1400" u="sng" dirty="0" smtClean="0">
                <a:solidFill>
                  <a:schemeClr val="tx1"/>
                </a:solidFill>
              </a:rPr>
            </a:br>
            <a:r>
              <a:rPr lang="ru-RU" sz="1400" u="sng" dirty="0" smtClean="0">
                <a:solidFill>
                  <a:schemeClr val="tx1"/>
                </a:solidFill>
              </a:rPr>
              <a:t/>
            </a:r>
            <a:br>
              <a:rPr lang="ru-RU" sz="1400" u="sng" dirty="0" smtClean="0">
                <a:solidFill>
                  <a:schemeClr val="tx1"/>
                </a:solidFill>
              </a:rPr>
            </a:br>
            <a:r>
              <a:rPr lang="ru-RU" sz="1400" u="sng" dirty="0" smtClean="0">
                <a:solidFill>
                  <a:schemeClr val="tx1"/>
                </a:solidFill>
              </a:rPr>
              <a:t/>
            </a:r>
            <a:br>
              <a:rPr lang="ru-RU" sz="1400" u="sng" dirty="0" smtClean="0">
                <a:solidFill>
                  <a:schemeClr val="tx1"/>
                </a:solidFill>
              </a:rPr>
            </a:br>
            <a:r>
              <a:rPr lang="ru-RU" sz="1400" u="sng" dirty="0" smtClean="0">
                <a:solidFill>
                  <a:schemeClr val="tx1"/>
                </a:solidFill>
              </a:rPr>
              <a:t/>
            </a:r>
            <a:br>
              <a:rPr lang="ru-RU" sz="1400" u="sng" dirty="0" smtClean="0">
                <a:solidFill>
                  <a:schemeClr val="tx1"/>
                </a:solidFill>
              </a:rPr>
            </a:br>
            <a:r>
              <a:rPr lang="ru-RU" sz="1400" u="sng" dirty="0" smtClean="0">
                <a:solidFill>
                  <a:schemeClr val="tx1"/>
                </a:solidFill>
              </a:rPr>
              <a:t/>
            </a:r>
            <a:br>
              <a:rPr lang="ru-RU" sz="1400" u="sng" dirty="0" smtClean="0">
                <a:solidFill>
                  <a:schemeClr val="tx1"/>
                </a:solidFill>
              </a:rPr>
            </a:br>
            <a:r>
              <a:rPr lang="ru-RU" sz="1400" u="sng" dirty="0" smtClean="0">
                <a:solidFill>
                  <a:schemeClr val="tx1"/>
                </a:solidFill>
              </a:rPr>
              <a:t/>
            </a:r>
            <a:br>
              <a:rPr lang="ru-RU" sz="1400" u="sng" dirty="0" smtClean="0">
                <a:solidFill>
                  <a:schemeClr val="tx1"/>
                </a:solidFill>
              </a:rPr>
            </a:br>
            <a:r>
              <a:rPr lang="ru-RU" sz="1400" u="sng" dirty="0" smtClean="0">
                <a:solidFill>
                  <a:schemeClr val="tx1"/>
                </a:solidFill>
              </a:rPr>
              <a:t/>
            </a:r>
            <a:br>
              <a:rPr lang="ru-RU" sz="1400" u="sng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/>
          </a:p>
        </p:txBody>
      </p:sp>
      <p:pic>
        <p:nvPicPr>
          <p:cNvPr id="3" name="Рисунок 2" descr="C:\Users\Сергей\Desktop\IMG_20190806_17474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357430"/>
            <a:ext cx="564360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323406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u="sng" dirty="0" smtClean="0">
                <a:solidFill>
                  <a:schemeClr val="tx1"/>
                </a:solidFill>
              </a:rPr>
              <a:t>Достижения и награды</a:t>
            </a:r>
            <a:r>
              <a:rPr lang="en-US" sz="2400" u="sng" dirty="0" smtClean="0">
                <a:solidFill>
                  <a:schemeClr val="tx1"/>
                </a:solidFill>
              </a:rPr>
              <a:t>: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b="0" dirty="0" smtClean="0"/>
              <a:t>  </a:t>
            </a:r>
            <a:r>
              <a:rPr lang="ru-RU" sz="22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Награждён:</a:t>
            </a:r>
            <a:br>
              <a:rPr lang="ru-RU" sz="22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2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Почётной грамотой Департамента образования ТМР;</a:t>
            </a:r>
            <a:br>
              <a:rPr lang="ru-RU" sz="22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2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Почётной грамотой Департамента образования Ярославской области;</a:t>
            </a:r>
            <a:br>
              <a:rPr lang="ru-RU" sz="22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2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Почётной грамотой Главы ТМР;</a:t>
            </a:r>
            <a:br>
              <a:rPr lang="ru-RU" sz="22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2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Почётной грамотой Министерства образования России;</a:t>
            </a:r>
            <a:br>
              <a:rPr lang="ru-RU" sz="22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2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Награждён знаком «Почётный работник общего образования России.</a:t>
            </a: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7242048" cy="5466414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             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u="sng" dirty="0" smtClean="0">
                <a:solidFill>
                  <a:schemeClr val="tx1"/>
                </a:solidFill>
              </a:rPr>
              <a:t>Достижения </a:t>
            </a:r>
            <a:r>
              <a:rPr lang="ru-RU" sz="2400" u="sng" dirty="0" smtClean="0">
                <a:solidFill>
                  <a:schemeClr val="tx1"/>
                </a:solidFill>
              </a:rPr>
              <a:t>учащихся</a:t>
            </a:r>
            <a:r>
              <a:rPr lang="en-US" sz="2400" u="sng" dirty="0" smtClean="0">
                <a:solidFill>
                  <a:schemeClr val="tx1"/>
                </a:solidFill>
              </a:rPr>
              <a:t>: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1400" b="0" dirty="0" smtClean="0">
                <a:solidFill>
                  <a:schemeClr val="tx1"/>
                </a:solidFill>
              </a:rPr>
              <a:t>-команда юношей и девушек многократные призеры и победители в соревнования по баскетболу муниципального этапа.</a:t>
            </a:r>
            <a:br>
              <a:rPr lang="ru-RU" sz="1400" b="0" dirty="0" smtClean="0">
                <a:solidFill>
                  <a:schemeClr val="tx1"/>
                </a:solidFill>
              </a:rPr>
            </a:br>
            <a:r>
              <a:rPr lang="ru-RU" sz="1400" b="0" dirty="0" smtClean="0">
                <a:solidFill>
                  <a:schemeClr val="tx1"/>
                </a:solidFill>
              </a:rPr>
              <a:t>-команда юношей и девушек многократные призеры и победители в соревнования по легкой атлетике муниципального этапа.</a:t>
            </a:r>
            <a:br>
              <a:rPr lang="ru-RU" sz="1400" b="0" dirty="0" smtClean="0">
                <a:solidFill>
                  <a:schemeClr val="tx1"/>
                </a:solidFill>
              </a:rPr>
            </a:br>
            <a:r>
              <a:rPr lang="ru-RU" sz="1400" b="0" dirty="0" smtClean="0">
                <a:solidFill>
                  <a:schemeClr val="tx1"/>
                </a:solidFill>
              </a:rPr>
              <a:t>- команда юношей и девушек многократные призеры и победители в соревнования по лыжным гонкам муниципального этапа.</a:t>
            </a:r>
            <a:br>
              <a:rPr lang="ru-RU" sz="1400" b="0" dirty="0" smtClean="0">
                <a:solidFill>
                  <a:schemeClr val="tx1"/>
                </a:solidFill>
              </a:rPr>
            </a:br>
            <a:r>
              <a:rPr lang="ru-RU" sz="1400" b="0" dirty="0" smtClean="0">
                <a:solidFill>
                  <a:schemeClr val="tx1"/>
                </a:solidFill>
              </a:rPr>
              <a:t>- команда юношей и девушек многократные призеры и победители в эстафете посвященной 9 мая.</a:t>
            </a:r>
            <a:br>
              <a:rPr lang="ru-RU" sz="1400" b="0" dirty="0" smtClean="0">
                <a:solidFill>
                  <a:schemeClr val="tx1"/>
                </a:solidFill>
              </a:rPr>
            </a:br>
            <a:r>
              <a:rPr lang="ru-RU" sz="1400" b="0" dirty="0" smtClean="0">
                <a:solidFill>
                  <a:schemeClr val="tx1"/>
                </a:solidFill>
              </a:rPr>
              <a:t>-соколов </a:t>
            </a:r>
            <a:r>
              <a:rPr lang="ru-RU" sz="1400" b="0" dirty="0" err="1" smtClean="0">
                <a:solidFill>
                  <a:schemeClr val="tx1"/>
                </a:solidFill>
              </a:rPr>
              <a:t>александр</a:t>
            </a:r>
            <a:r>
              <a:rPr lang="ru-RU" sz="1400" b="0" dirty="0" smtClean="0">
                <a:solidFill>
                  <a:schemeClr val="tx1"/>
                </a:solidFill>
              </a:rPr>
              <a:t> призер всероссийского олимпиады учащихся регионального этапа. </a:t>
            </a:r>
            <a:br>
              <a:rPr lang="ru-RU" sz="1400" b="0" dirty="0" smtClean="0">
                <a:solidFill>
                  <a:schemeClr val="tx1"/>
                </a:solidFill>
              </a:rPr>
            </a:br>
            <a:r>
              <a:rPr lang="ru-RU" sz="1400" b="0" dirty="0" smtClean="0">
                <a:solidFill>
                  <a:schemeClr val="tx1"/>
                </a:solidFill>
              </a:rPr>
              <a:t>-Пирогов максим победитель всероссийского олимпиады учащихся муниципального этапа.</a:t>
            </a:r>
            <a:br>
              <a:rPr lang="ru-RU" sz="1400" b="0" dirty="0" smtClean="0">
                <a:solidFill>
                  <a:schemeClr val="tx1"/>
                </a:solidFill>
              </a:rPr>
            </a:br>
            <a:r>
              <a:rPr lang="ru-RU" sz="1400" b="0" dirty="0" smtClean="0">
                <a:solidFill>
                  <a:schemeClr val="tx1"/>
                </a:solidFill>
              </a:rPr>
              <a:t>- Пирогов максим победитель всероссийского олимпиады учащихся регионального этапа. </a:t>
            </a:r>
            <a:br>
              <a:rPr lang="ru-RU" sz="1400" b="0" dirty="0" smtClean="0">
                <a:solidFill>
                  <a:schemeClr val="tx1"/>
                </a:solidFill>
              </a:rPr>
            </a:br>
            <a:r>
              <a:rPr lang="ru-RU" sz="1400" b="0" dirty="0" smtClean="0">
                <a:solidFill>
                  <a:schemeClr val="tx1"/>
                </a:solidFill>
              </a:rPr>
              <a:t>-учащиеся ежегодно сдают нормы </a:t>
            </a:r>
            <a:r>
              <a:rPr lang="ru-RU" sz="1400" b="0" dirty="0" err="1" smtClean="0">
                <a:solidFill>
                  <a:schemeClr val="tx1"/>
                </a:solidFill>
              </a:rPr>
              <a:t>гто</a:t>
            </a:r>
            <a:r>
              <a:rPr lang="ru-RU" sz="1400" b="0" dirty="0" smtClean="0">
                <a:solidFill>
                  <a:schemeClr val="tx1"/>
                </a:solidFill>
              </a:rPr>
              <a:t>. </a:t>
            </a:r>
            <a:br>
              <a:rPr lang="ru-RU" sz="1400" b="0" dirty="0" smtClean="0">
                <a:solidFill>
                  <a:schemeClr val="tx1"/>
                </a:solidFill>
              </a:rPr>
            </a:br>
            <a:r>
              <a:rPr lang="ru-RU" sz="1400" b="0" dirty="0" smtClean="0">
                <a:solidFill>
                  <a:schemeClr val="tx1"/>
                </a:solidFill>
              </a:rPr>
              <a:t/>
            </a:r>
            <a:br>
              <a:rPr lang="ru-RU" sz="1400" b="0" dirty="0" smtClean="0">
                <a:solidFill>
                  <a:schemeClr val="tx1"/>
                </a:solidFill>
              </a:rPr>
            </a:br>
            <a:r>
              <a:rPr lang="ru-RU" sz="1400" b="0" dirty="0" smtClean="0">
                <a:solidFill>
                  <a:schemeClr val="tx1"/>
                </a:solidFill>
              </a:rPr>
              <a:t/>
            </a:r>
            <a:br>
              <a:rPr lang="ru-RU" sz="1400" b="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Сергей\Desktop\Публикация материала\Свидетельство о публикации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3286148" cy="4714908"/>
          </a:xfrm>
          <a:prstGeom prst="rect">
            <a:avLst/>
          </a:prstGeom>
          <a:noFill/>
        </p:spPr>
      </p:pic>
      <p:pic>
        <p:nvPicPr>
          <p:cNvPr id="1028" name="Picture 4" descr="C:\Users\Сергей\Desktop\Публикация материала\Благодарственное письмо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500174"/>
            <a:ext cx="3493745" cy="4786298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071802" y="142853"/>
            <a:ext cx="189423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</a:t>
            </a:r>
            <a:r>
              <a:rPr kumimoji="0" lang="ru-RU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Публикации</a:t>
            </a:r>
            <a:endParaRPr kumimoji="0" lang="ru-RU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104900"/>
            <a:ext cx="3286148" cy="539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42852"/>
            <a:ext cx="362585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36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 </vt:lpstr>
      <vt:lpstr>Образование</vt:lpstr>
      <vt:lpstr>стаж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Место работы: моу сш№7 имени адмирала ф.ф.Ушакова с 1990 года                                     Должнолсть:                      учитель физической культуры                                      Категория:                                        высшая       Региональный эксперт по аттестации педагогов                  Спортивный судья – первой категории      </vt:lpstr>
      <vt:lpstr> Повышение квалификации -Всероссийское тестирование педагогов в соответствии с требованиями прфессионального стандарта и ФГОС (Диплом). -Высшая школа делового администрирования по программе (оказание первой помощи) г.Екатеринбург -72 часа               </vt:lpstr>
      <vt:lpstr>    Достижения и награды:   Награждён: Почётной грамотой Департамента образования ТМР; Почётной грамотой Департамента образования Ярославской области; Почётной грамотой Главы ТМР; Почётной грамотой Министерства образования России; Награждён знаком «Почётный работник общего образования России. </vt:lpstr>
      <vt:lpstr>                   Достижения учащихся:  -команда юношей и девушек многократные призеры и победители в соревнования по баскетболу муниципального этапа. -команда юношей и девушек многократные призеры и победители в соревнования по легкой атлетике муниципального этапа. - команда юношей и девушек многократные призеры и победители в соревнования по лыжным гонкам муниципального этапа. - команда юношей и девушек многократные призеры и победители в эстафете посвященной 9 мая. -соколов александр призер всероссийского олимпиады учащихся регионального этапа.  -Пирогов максим победитель всероссийского олимпиады учащихся муниципального этапа. - Пирогов максим победитель всероссийского олимпиады учащихся регионального этапа.  -учащиеся ежегодно сдают нормы гто.     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</dc:title>
  <dc:creator>Сергей</dc:creator>
  <cp:lastModifiedBy>Сергей</cp:lastModifiedBy>
  <cp:revision>24</cp:revision>
  <dcterms:created xsi:type="dcterms:W3CDTF">2019-08-06T13:05:03Z</dcterms:created>
  <dcterms:modified xsi:type="dcterms:W3CDTF">2019-11-16T12:01:49Z</dcterms:modified>
</cp:coreProperties>
</file>